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541" r:id="rId3"/>
    <p:sldId id="704" r:id="rId4"/>
    <p:sldId id="705" r:id="rId5"/>
    <p:sldId id="706" r:id="rId6"/>
    <p:sldId id="707" r:id="rId7"/>
    <p:sldId id="708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716" r:id="rId16"/>
    <p:sldId id="717" r:id="rId17"/>
    <p:sldId id="719" r:id="rId18"/>
    <p:sldId id="718" r:id="rId19"/>
    <p:sldId id="720" r:id="rId20"/>
    <p:sldId id="721" r:id="rId21"/>
    <p:sldId id="722" r:id="rId22"/>
    <p:sldId id="723" r:id="rId23"/>
    <p:sldId id="724" r:id="rId24"/>
    <p:sldId id="725" r:id="rId25"/>
    <p:sldId id="727" r:id="rId26"/>
    <p:sldId id="728" r:id="rId27"/>
    <p:sldId id="729" r:id="rId28"/>
    <p:sldId id="730" r:id="rId29"/>
    <p:sldId id="731" r:id="rId30"/>
    <p:sldId id="732" r:id="rId31"/>
    <p:sldId id="733" r:id="rId32"/>
    <p:sldId id="734" r:id="rId33"/>
    <p:sldId id="735" r:id="rId34"/>
    <p:sldId id="726" r:id="rId35"/>
    <p:sldId id="262" r:id="rId36"/>
  </p:sldIdLst>
  <p:sldSz cx="9144000" cy="6858000" type="screen4x3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105" d="100"/>
          <a:sy n="105" d="100"/>
        </p:scale>
        <p:origin x="6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AA573-D30B-493E-8524-14A77CE07899}" type="datetimeFigureOut">
              <a:rPr lang="pt-PT" smtClean="0"/>
              <a:t>30/06/2026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496D7-A360-42AD-A3C5-BE8CDB9BF1F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903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D7FD-4BA9-48B1-BED7-C6E54C75C1D0}" type="datetimeFigureOut">
              <a:rPr lang="pt-PT" smtClean="0"/>
              <a:pPr/>
              <a:t>30/06/2026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C81C-4B30-4820-898F-9929C8C8755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mfonseca@iscsp.ulisboa.pt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onsecamrjoao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5G0qE7Lf0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4"/>
          <p:cNvSpPr/>
          <p:nvPr/>
        </p:nvSpPr>
        <p:spPr>
          <a:xfrm>
            <a:off x="0" y="549619"/>
            <a:ext cx="59401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600" b="1" dirty="0">
                <a:solidFill>
                  <a:schemeClr val="tx2"/>
                </a:solidFill>
              </a:rPr>
              <a:t>Observatório de Práticas na Administração Pública</a:t>
            </a:r>
          </a:p>
          <a:p>
            <a:pPr algn="ctr"/>
            <a:r>
              <a:rPr lang="pt-PT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 letivo 2025/2026</a:t>
            </a:r>
          </a:p>
          <a:p>
            <a:pPr algn="ctr"/>
            <a:endParaRPr lang="pt-PT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pt-PT" sz="600" dirty="0"/>
          </a:p>
          <a:p>
            <a:pPr algn="ctr">
              <a:lnSpc>
                <a:spcPct val="150000"/>
              </a:lnSpc>
            </a:pPr>
            <a:endParaRPr lang="pt-PT" sz="600" dirty="0"/>
          </a:p>
          <a:p>
            <a:pPr algn="ctr"/>
            <a:endParaRPr lang="pt-PT" u="sng" dirty="0"/>
          </a:p>
          <a:p>
            <a:pPr algn="ctr"/>
            <a:endParaRPr lang="pt-PT" u="sng" dirty="0"/>
          </a:p>
          <a:p>
            <a:pPr algn="ctr"/>
            <a:r>
              <a:rPr lang="pt-PT" sz="2800" b="1" dirty="0"/>
              <a:t> </a:t>
            </a:r>
            <a:r>
              <a:rPr lang="pt-PT" sz="2800" u="sng" dirty="0"/>
              <a:t>Inovação e Mudança</a:t>
            </a:r>
          </a:p>
          <a:p>
            <a:pPr algn="ctr"/>
            <a:endParaRPr lang="pt-PT" sz="2800" u="sng" dirty="0"/>
          </a:p>
          <a:p>
            <a:pPr algn="ctr"/>
            <a:endParaRPr lang="pt-PT" sz="2800" u="sng" dirty="0"/>
          </a:p>
          <a:p>
            <a:pPr algn="ctr"/>
            <a:endParaRPr lang="pt-PT" sz="2800" u="sng" dirty="0"/>
          </a:p>
          <a:p>
            <a:pPr algn="ctr">
              <a:lnSpc>
                <a:spcPct val="150000"/>
              </a:lnSpc>
            </a:pPr>
            <a:endParaRPr lang="pt-PT" u="sng" dirty="0"/>
          </a:p>
        </p:txBody>
      </p:sp>
      <p:sp>
        <p:nvSpPr>
          <p:cNvPr id="7" name="Rectângulo 5"/>
          <p:cNvSpPr/>
          <p:nvPr/>
        </p:nvSpPr>
        <p:spPr>
          <a:xfrm>
            <a:off x="251520" y="5689487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chemeClr val="tx2"/>
                </a:solidFill>
              </a:rPr>
              <a:t>João Fonseca</a:t>
            </a:r>
          </a:p>
          <a:p>
            <a:pPr algn="ctr"/>
            <a:r>
              <a:rPr lang="pt-PT" sz="2400" b="1">
                <a:solidFill>
                  <a:schemeClr val="tx2"/>
                </a:solidFill>
              </a:rPr>
              <a:t>João Rolo</a:t>
            </a:r>
            <a:endParaRPr lang="pt-PT" sz="2400" dirty="0">
              <a:solidFill>
                <a:schemeClr val="tx2"/>
              </a:solidFill>
            </a:endParaRPr>
          </a:p>
        </p:txBody>
      </p:sp>
      <p:sp>
        <p:nvSpPr>
          <p:cNvPr id="8" name="Rectângulo 8"/>
          <p:cNvSpPr/>
          <p:nvPr/>
        </p:nvSpPr>
        <p:spPr>
          <a:xfrm>
            <a:off x="251520" y="615115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PT" sz="16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44038" r="42048" b="18462"/>
          <a:stretch/>
        </p:blipFill>
        <p:spPr bwMode="auto">
          <a:xfrm>
            <a:off x="605830" y="1333057"/>
            <a:ext cx="7932339" cy="419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22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t="40385" r="39561" b="12308"/>
          <a:stretch/>
        </p:blipFill>
        <p:spPr bwMode="auto">
          <a:xfrm>
            <a:off x="483639" y="1268760"/>
            <a:ext cx="8176722" cy="493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64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95536" y="112474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Mudar a Administração Pública partindo do serviço público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Introduzir uma cultura de simplificação;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Fazer com que a mudança na forma de prestação do serviço produza impactes na sua organização;</a:t>
            </a:r>
          </a:p>
          <a:p>
            <a:pPr marL="457200" indent="-457200">
              <a:buFont typeface="+mj-lt"/>
              <a:buAutoNum type="arabicPeriod"/>
            </a:pPr>
            <a:r>
              <a:rPr lang="pt-PT" sz="2000" dirty="0"/>
              <a:t>Olhar para a procura e estimular a participação dos clientes/cidadão.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44231" r="34155" b="13461"/>
          <a:stretch/>
        </p:blipFill>
        <p:spPr bwMode="auto">
          <a:xfrm>
            <a:off x="575556" y="2759372"/>
            <a:ext cx="7992887" cy="367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4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t="46875" r="44967" b="13846"/>
          <a:stretch/>
        </p:blipFill>
        <p:spPr bwMode="auto">
          <a:xfrm>
            <a:off x="1187624" y="1412776"/>
            <a:ext cx="6768752" cy="429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884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6" t="35769" r="34479" b="9230"/>
          <a:stretch/>
        </p:blipFill>
        <p:spPr bwMode="auto">
          <a:xfrm>
            <a:off x="305513" y="1268759"/>
            <a:ext cx="8532974" cy="50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07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38653" r="35884" b="11539"/>
          <a:stretch/>
        </p:blipFill>
        <p:spPr bwMode="auto">
          <a:xfrm>
            <a:off x="80017" y="1268760"/>
            <a:ext cx="8983966" cy="505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95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37308" r="38263" b="14808"/>
          <a:stretch/>
        </p:blipFill>
        <p:spPr bwMode="auto">
          <a:xfrm>
            <a:off x="125760" y="1009753"/>
            <a:ext cx="8892480" cy="522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23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39039" r="38480" b="12500"/>
          <a:stretch/>
        </p:blipFill>
        <p:spPr bwMode="auto">
          <a:xfrm>
            <a:off x="125760" y="1023163"/>
            <a:ext cx="8892480" cy="53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82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t="42308" r="36858" b="11538"/>
          <a:stretch/>
        </p:blipFill>
        <p:spPr bwMode="auto">
          <a:xfrm>
            <a:off x="247522" y="1196752"/>
            <a:ext cx="8648955" cy="52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76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 t="44037" r="38264" b="12116"/>
          <a:stretch/>
        </p:blipFill>
        <p:spPr bwMode="auto">
          <a:xfrm>
            <a:off x="140304" y="1052736"/>
            <a:ext cx="8875609" cy="523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00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621180" y="44624"/>
            <a:ext cx="33550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e Mudança</a:t>
            </a:r>
            <a:br>
              <a:rPr lang="pt-PT" sz="2800" u="sng" dirty="0"/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48269" r="39669" b="21539"/>
          <a:stretch/>
        </p:blipFill>
        <p:spPr bwMode="auto">
          <a:xfrm>
            <a:off x="243464" y="188641"/>
            <a:ext cx="51125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1916832"/>
            <a:ext cx="864095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É CONSENSUAL O RECONHECIMENTO DA NECESSIDADE DE</a:t>
            </a:r>
          </a:p>
          <a:p>
            <a:r>
              <a:rPr lang="pt-PT" sz="2400" dirty="0"/>
              <a:t>MUDANÇA NA ADMINISTRAÇÃO PÚBLICA</a:t>
            </a:r>
          </a:p>
          <a:p>
            <a:endParaRPr lang="pt-PT" sz="800" dirty="0"/>
          </a:p>
          <a:p>
            <a:r>
              <a:rPr lang="pt-PT" sz="2400" dirty="0"/>
              <a:t>• A mudança deixar de ser percebida como ameaçadora</a:t>
            </a:r>
          </a:p>
          <a:p>
            <a:r>
              <a:rPr lang="pt-PT" sz="2400" dirty="0"/>
              <a:t>• Os colaboradores estiverem envolvidos</a:t>
            </a:r>
          </a:p>
          <a:p>
            <a:r>
              <a:rPr lang="pt-PT" sz="2400" dirty="0"/>
              <a:t>• Os colaboradores perceberem a mudança como benéfica</a:t>
            </a:r>
          </a:p>
          <a:p>
            <a:endParaRPr lang="pt-PT" sz="2400" dirty="0"/>
          </a:p>
          <a:p>
            <a:r>
              <a:rPr lang="pt-PT" sz="2400" dirty="0"/>
              <a:t>• Nova adaptação</a:t>
            </a:r>
          </a:p>
          <a:p>
            <a:r>
              <a:rPr lang="pt-PT" sz="2400" dirty="0"/>
              <a:t>• Mobilização de energias para a mudança</a:t>
            </a:r>
          </a:p>
          <a:p>
            <a:r>
              <a:rPr lang="pt-PT" sz="2400" dirty="0"/>
              <a:t>• Alteração no status quo do indivíduo</a:t>
            </a:r>
          </a:p>
          <a:p>
            <a:r>
              <a:rPr lang="pt-PT" sz="2400" dirty="0"/>
              <a:t>• Alteração da identidade profissional</a:t>
            </a:r>
          </a:p>
          <a:p>
            <a:r>
              <a:rPr lang="pt-PT" sz="2400" dirty="0"/>
              <a:t>• Receio em relação ao futuro</a:t>
            </a:r>
          </a:p>
          <a:p>
            <a:r>
              <a:rPr lang="pt-PT" sz="2400" dirty="0"/>
              <a:t>• Alteração nas redes formais e informais de comunicação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875649" y="3789040"/>
            <a:ext cx="335500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Versus</a:t>
            </a:r>
            <a:br>
              <a:rPr lang="pt-PT" sz="2000" u="sng" dirty="0"/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242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39230" r="37939" b="12885"/>
          <a:stretch/>
        </p:blipFill>
        <p:spPr bwMode="auto">
          <a:xfrm>
            <a:off x="216261" y="1124744"/>
            <a:ext cx="8711478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421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40384" r="35344" b="11731"/>
          <a:stretch/>
        </p:blipFill>
        <p:spPr bwMode="auto">
          <a:xfrm>
            <a:off x="132827" y="1124744"/>
            <a:ext cx="887834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468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t="36533" r="35452" b="10961"/>
          <a:stretch/>
        </p:blipFill>
        <p:spPr bwMode="auto">
          <a:xfrm>
            <a:off x="166384" y="1124744"/>
            <a:ext cx="8811232" cy="538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610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36539" r="35993" b="12692"/>
          <a:stretch/>
        </p:blipFill>
        <p:spPr bwMode="auto">
          <a:xfrm>
            <a:off x="212389" y="1268760"/>
            <a:ext cx="8712968" cy="494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95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39423" r="35993" b="13461"/>
          <a:stretch/>
        </p:blipFill>
        <p:spPr bwMode="auto">
          <a:xfrm>
            <a:off x="91029" y="1268760"/>
            <a:ext cx="8961941" cy="47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44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t="39808" r="34479" b="20961"/>
          <a:stretch/>
        </p:blipFill>
        <p:spPr bwMode="auto">
          <a:xfrm>
            <a:off x="144947" y="1196752"/>
            <a:ext cx="88541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87524" y="422108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“</a:t>
            </a:r>
            <a:r>
              <a:rPr lang="pt-PT" b="1" dirty="0"/>
              <a:t>Inovação ‘incremental</a:t>
            </a:r>
            <a:r>
              <a:rPr lang="pt-PT" dirty="0"/>
              <a:t>’ (menor) é apresentada pelas mudanças técnicas menores surgidas da acumulação de experiências, assim como as melhoras de produto e/ou processo, introduzidas posteriormente à inovação maior.” Katz (1971)</a:t>
            </a:r>
          </a:p>
          <a:p>
            <a:pPr algn="just"/>
            <a:endParaRPr lang="pt-PT" dirty="0"/>
          </a:p>
          <a:p>
            <a:pPr algn="just"/>
            <a:r>
              <a:rPr lang="pt-PT" b="1" dirty="0"/>
              <a:t>Inovação ‘radical’ </a:t>
            </a:r>
            <a:r>
              <a:rPr lang="pt-PT" dirty="0"/>
              <a:t>(maior) seria aquela </a:t>
            </a:r>
            <a:r>
              <a:rPr lang="pt-PT" dirty="0" err="1"/>
              <a:t>atividade</a:t>
            </a:r>
            <a:r>
              <a:rPr lang="pt-PT" dirty="0"/>
              <a:t> criativa associada a gestão de mudanças tecnológicas maiores.” Katz (1971)</a:t>
            </a:r>
          </a:p>
        </p:txBody>
      </p:sp>
    </p:spTree>
    <p:extLst>
      <p:ext uri="{BB962C8B-B14F-4D97-AF65-F5344CB8AC3E}">
        <p14:creationId xmlns:p14="http://schemas.microsoft.com/office/powerpoint/2010/main" val="2537328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37307" r="37507" b="12116"/>
          <a:stretch/>
        </p:blipFill>
        <p:spPr bwMode="auto">
          <a:xfrm>
            <a:off x="370412" y="1340768"/>
            <a:ext cx="8403176" cy="494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111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6" t="39230" r="37182" b="13654"/>
          <a:stretch/>
        </p:blipFill>
        <p:spPr bwMode="auto">
          <a:xfrm>
            <a:off x="400434" y="1340768"/>
            <a:ext cx="8381362" cy="483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02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t="44038" r="36318" b="13462"/>
          <a:stretch/>
        </p:blipFill>
        <p:spPr bwMode="auto">
          <a:xfrm>
            <a:off x="165463" y="1556792"/>
            <a:ext cx="8813073" cy="41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01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44038" r="39236" b="13269"/>
          <a:stretch/>
        </p:blipFill>
        <p:spPr bwMode="auto">
          <a:xfrm>
            <a:off x="312974" y="1484784"/>
            <a:ext cx="8518052" cy="471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8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621180" y="44624"/>
            <a:ext cx="33550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e Mudança</a:t>
            </a:r>
            <a:br>
              <a:rPr lang="pt-PT" sz="2800" u="sng" dirty="0"/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t="38013" r="40769" b="15532"/>
          <a:stretch/>
        </p:blipFill>
        <p:spPr bwMode="auto">
          <a:xfrm>
            <a:off x="3779912" y="3068960"/>
            <a:ext cx="4995082" cy="339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t="39039" r="41291" b="18846"/>
          <a:stretch/>
        </p:blipFill>
        <p:spPr bwMode="auto">
          <a:xfrm>
            <a:off x="358755" y="340156"/>
            <a:ext cx="5036235" cy="308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30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44231" r="39453" b="13461"/>
          <a:stretch/>
        </p:blipFill>
        <p:spPr bwMode="auto">
          <a:xfrm>
            <a:off x="220765" y="1412776"/>
            <a:ext cx="8691038" cy="475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953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t="36539" r="35452" b="12692"/>
          <a:stretch/>
        </p:blipFill>
        <p:spPr bwMode="auto">
          <a:xfrm>
            <a:off x="220817" y="1268760"/>
            <a:ext cx="8745524" cy="490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185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39616" r="37074" b="20000"/>
          <a:stretch/>
        </p:blipFill>
        <p:spPr bwMode="auto">
          <a:xfrm>
            <a:off x="143890" y="1700807"/>
            <a:ext cx="8856219" cy="41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296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46409" r="36784" b="12547"/>
          <a:stretch/>
        </p:blipFill>
        <p:spPr bwMode="auto">
          <a:xfrm>
            <a:off x="109181" y="1268760"/>
            <a:ext cx="892563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72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t="40385" r="35344" b="12500"/>
          <a:stretch/>
        </p:blipFill>
        <p:spPr bwMode="auto">
          <a:xfrm>
            <a:off x="271708" y="1412776"/>
            <a:ext cx="8600584" cy="484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778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19867" y="1988840"/>
            <a:ext cx="2704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>
                <a:solidFill>
                  <a:srgbClr val="A50021"/>
                </a:solidFill>
              </a:rPr>
              <a:t>João Fonseca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53303" y="2998113"/>
            <a:ext cx="66373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200" dirty="0">
                <a:hlinkClick r:id="rId3"/>
              </a:rPr>
              <a:t>jmfonseca@iscsp.ulisboa.pt</a:t>
            </a:r>
            <a:r>
              <a:rPr lang="pt-PT" sz="2200" dirty="0"/>
              <a:t>; </a:t>
            </a:r>
            <a:r>
              <a:rPr lang="pt-PT" sz="2200" dirty="0">
                <a:hlinkClick r:id="rId4"/>
              </a:rPr>
              <a:t>fonsecamrjoao@gmail.com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16428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621180" y="44624"/>
            <a:ext cx="33550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e Mudança</a:t>
            </a:r>
            <a:br>
              <a:rPr lang="pt-PT" sz="2800" u="sng" dirty="0"/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347864" y="1125921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hlinkClick r:id="rId3"/>
              </a:rPr>
              <a:t>https://www.youtube.com/watch?v=g5G0qE7Lf0A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1916832"/>
            <a:ext cx="8640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Paradigma</a:t>
            </a:r>
          </a:p>
          <a:p>
            <a:pPr algn="just"/>
            <a:r>
              <a:rPr lang="pt-PT" dirty="0"/>
              <a:t>Um grupo de cientistas colocou cinco (5) macacos numa jaula, em cujo centro puseram uma escada e, sobre ela, um cacho de bananas. Quando um macaco subia a escada para apanhar as bananas, os cientistas lançavam um jacto de água fria nos quatro (4) que estavam no chão. Depois de certo tempo, quando um macaco ia subir a escada, os outros</a:t>
            </a:r>
          </a:p>
          <a:p>
            <a:pPr algn="just"/>
            <a:r>
              <a:rPr lang="pt-PT" dirty="0"/>
              <a:t>enchiam-no de pancada. Passado mais algum tempo, mais nenhum macaco subia a escada, apesar da tentação das bananas. Então, os cientistas substituíram um dos cinco macacos. A primeira coisa que ele fez foi subir a escada, dela sendo rapidamente retirado pelos outros, que lhe bateram. Depois de algumas surras, o novo integrante do grupo não subia mais a escada. Um segundo foi substituído, e o mesmo ocorreu, tendo o primeiro substituto participado, com entusiasmo, na surra ao novato. Um terceiro foi trocado, e repetiu-se o facto. Um quarto e, finalmente, o último dos veteranos foram substituídos. </a:t>
            </a:r>
            <a:r>
              <a:rPr lang="pt-PT" u="sng" dirty="0"/>
              <a:t>Conclusão</a:t>
            </a:r>
            <a:r>
              <a:rPr lang="pt-PT" dirty="0"/>
              <a:t>: Os cientistas ficaram, então, com um grupo de cinco macacos (5) que, mesmo nunca tendo tomado um banho frio, continuavam a bater naquele que tentasse chegar às bananas. Se fosse possível perguntar a algum deles porque batiam em quem tentasse subir a escada, com certeza a resposta seria: "Não sei, as coisas sempre foram assim por aqui..."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0" t="27938" r="35524" b="54898"/>
          <a:stretch/>
        </p:blipFill>
        <p:spPr bwMode="auto">
          <a:xfrm>
            <a:off x="276351" y="332655"/>
            <a:ext cx="2664296" cy="158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66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80112" y="44624"/>
            <a:ext cx="3396077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e Mudança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41538" r="35777" b="11923"/>
          <a:stretch/>
        </p:blipFill>
        <p:spPr bwMode="auto">
          <a:xfrm>
            <a:off x="379432" y="1213202"/>
            <a:ext cx="8385135" cy="437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81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580112" y="44624"/>
            <a:ext cx="3396077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e Mudança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t="42885" r="35884" b="13269"/>
          <a:stretch/>
        </p:blipFill>
        <p:spPr bwMode="auto">
          <a:xfrm>
            <a:off x="280242" y="1340768"/>
            <a:ext cx="8583515" cy="44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40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497439" y="116632"/>
            <a:ext cx="3396077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Gestão da Mudança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51520" y="105273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O sucesso da implementação de novos </a:t>
            </a:r>
            <a:r>
              <a:rPr lang="pt-PT" sz="2000" dirty="0" err="1"/>
              <a:t>projetos</a:t>
            </a:r>
            <a:r>
              <a:rPr lang="pt-PT" sz="2000" dirty="0"/>
              <a:t> depende, em grande medida, da capacidade de mobilização das pessoas envolvidas para as mudanças a introduzir.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t="53162" r="38015" b="13241"/>
          <a:stretch/>
        </p:blipFill>
        <p:spPr bwMode="auto">
          <a:xfrm>
            <a:off x="516725" y="2060848"/>
            <a:ext cx="8110550" cy="391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59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497439" y="116632"/>
            <a:ext cx="3396077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Gestão da Mudança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251520" y="1052736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/>
              <a:t>Para obtenção dos resultados esperados no intervalo de tempo definido, há que desenvolver iniciativas de gestão da mudança antes da introdução dos novos sistemas e formas de trabalho.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51923" r="37939" b="12885"/>
          <a:stretch/>
        </p:blipFill>
        <p:spPr bwMode="auto">
          <a:xfrm>
            <a:off x="609428" y="2204864"/>
            <a:ext cx="7925144" cy="395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4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50409" cy="720080"/>
          </a:xfrm>
        </p:spPr>
        <p:txBody>
          <a:bodyPr>
            <a:noAutofit/>
          </a:bodyPr>
          <a:lstStyle/>
          <a:p>
            <a:pPr algn="l"/>
            <a:br>
              <a:rPr lang="pt-PT" sz="2800" b="1" dirty="0">
                <a:solidFill>
                  <a:schemeClr val="accent2"/>
                </a:solidFill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Inovação na AP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  <a:t>Contexto disruptivo e emergência novos modelos</a:t>
            </a: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br>
              <a:rPr lang="pt-PT" sz="2800" b="1" dirty="0">
                <a:solidFill>
                  <a:srgbClr val="A50021"/>
                </a:solidFill>
                <a:latin typeface="+mn-lt"/>
                <a:ea typeface="+mn-ea"/>
                <a:cs typeface="+mn-cs"/>
              </a:rPr>
            </a:br>
            <a:endParaRPr lang="pt-PT" sz="2800" b="1" dirty="0">
              <a:solidFill>
                <a:srgbClr val="A5002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39039" r="37289" b="12116"/>
          <a:stretch/>
        </p:blipFill>
        <p:spPr bwMode="auto">
          <a:xfrm>
            <a:off x="556137" y="1412776"/>
            <a:ext cx="8031725" cy="48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205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efa4170-0d19-0005-0004-bc88714345d2}" enabled="1" method="Standard" siteId="{f3899028-7be6-4af7-a5ab-0bec4bb6223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13146</TotalTime>
  <Words>963</Words>
  <Application>Microsoft Office PowerPoint</Application>
  <PresentationFormat>Apresentação no Ecrã (4:3)</PresentationFormat>
  <Paragraphs>74</Paragraphs>
  <Slides>35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8" baseType="lpstr">
      <vt:lpstr>Arial</vt:lpstr>
      <vt:lpstr>Calibri</vt:lpstr>
      <vt:lpstr>Tema do Office</vt:lpstr>
      <vt:lpstr>Apresentação do PowerPoint</vt:lpstr>
      <vt:lpstr>  Inovação e Mudança  </vt:lpstr>
      <vt:lpstr>  Inovação e Mudança  </vt:lpstr>
      <vt:lpstr>  Inovação e Mudança  </vt:lpstr>
      <vt:lpstr>  Inovação e Mudança  </vt:lpstr>
      <vt:lpstr>  Inovação e Mudança  </vt:lpstr>
      <vt:lpstr>  Inovação Gestão da Mudança  </vt:lpstr>
      <vt:lpstr>  Inovação Gestão da Mudança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  Inovação na AP Contexto disruptivo e emergência novos modelos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David Monteiro</dc:creator>
  <cp:lastModifiedBy>João Rolo</cp:lastModifiedBy>
  <cp:revision>557</cp:revision>
  <cp:lastPrinted>2019-01-25T14:48:37Z</cp:lastPrinted>
  <dcterms:created xsi:type="dcterms:W3CDTF">2011-11-03T13:47:38Z</dcterms:created>
  <dcterms:modified xsi:type="dcterms:W3CDTF">2026-06-30T15:53:29Z</dcterms:modified>
</cp:coreProperties>
</file>